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00.085"/>
    </inkml:context>
    <inkml:brush xml:id="br0">
      <inkml:brushProperty name="width" value="0.2" units="cm"/>
      <inkml:brushProperty name="height" value="0.2" units="cm"/>
      <inkml:brushProperty name="color" value="#004F8B"/>
      <inkml:brushProperty name="ignorePressure" value="1"/>
    </inkml:brush>
  </inkml:definitions>
  <inkml:trace contextRef="#ctx0" brushRef="#br0">0 4848,'8'-1,"-1"-1,0-1,1 1,-1-1,9-5,-1 0,16-3,0 1,0 2,34-5,13 5,-51 6,44-8,-44 6,0 0,38 1,-38 2,-1 0,46-10,-45 6,46-3,23-4,-53 6,2 1,-1 2,82 6,-27-1,707-2,-788-1,0 0,33-9,32-3,46-2,-63 5,-7 0,-38 5,-1 2,27-2,149-20,-103 13,-68 7,51-2,-41 5,54-11,-17 2,-3 1,-34 5,57-3,-62 6,50-9,-50 6,50-2,-48 5,45-8,-45 5,47-2,-36 5,45-9,-46 5,53 0,-60 4,51-8,-51 5,53-2,89-8,-85 4,54-11,-23-3,46-15,-44 8,-73 19,51-21,-62 19,1 1,60-10,7-2,-24 5,39-5,95-21,-43 4,-97 21,-24 8,212-64,117-75,-261 95,53-23,-16 6,32-13,53-1,-6-17,-120 49,-43 25,-35 16,46-26,48-29,47-28,242-137,-286 153,87-65,-215 141,35-25,72-67,5 2,0-1,37-37,-35-10,-38 37,-62 78,55-54,-51 57,46-58,206-323,-239 343,-2-1,30-74,-14 0,-38 83,-5 16,26-63,-30 85,-1-1,-1 1,-1-1,-1 0,4-38,-5-104,-4 105,1 47,-2 0,1 0,-1 0,0 0,-1 0,-5-11,-6-24,14 44,0 1,0 0,0 0,0 0,0-1,0 1,0 0,0 0,0 0,0-1,0 1,0 0,0 0,0 0,0-1,0 1,0 0,0 0,0 0,0-1,0 1,1 0,-1 0,0 0,0 0,0 0,0-1,0 1,1 0,-1 0,0 0,0 0,0 0,1 0,-1 0,0 0,0-1,0 1,0 0,1 0,-1 0,0 0,0 0,1 0,-1 0,0 0,0 0,0 0,1 1,17 3,18 14,-34-17,39 22,0 2,-2 2,0 1,-2 2,49 52,-70-68,1 0,1-1,0-1,31 15,10 8,1-2,-44-25,-1 0,0 1,0 1,-1 0,16 16,-8-7,1 0,1-2,38 22,37 28,-63-41,38 21,36 26,-84-54,46 25,-51-33,1 2,-1 1,35 30,-45-32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03.540"/>
    </inkml:context>
    <inkml:brush xml:id="br0">
      <inkml:brushProperty name="width" value="0.2" units="cm"/>
      <inkml:brushProperty name="height" value="0.2" units="cm"/>
      <inkml:brushProperty name="color" value="#004F8B"/>
      <inkml:brushProperty name="ignorePressure" value="1"/>
    </inkml:brush>
  </inkml:definitions>
  <inkml:trace contextRef="#ctx0" brushRef="#br0">1272 0,'-2'1,"-1"-1,1 1,-1 0,1 0,-1 0,1 0,0 0,-1 0,1 1,0-1,0 1,0 0,0 0,0-1,1 1,-3 3,-26 37,26-37,-16 23,-2-1,-31 30,27-30,-34 46,28-29,-67 75,42-53,20-27,23-23,-1-1,-30 24,42-37,-198 132,182-124,-26 16,-43 31,18 5,54-45,-2-2,0 0,-35 23,10-12,17-9,-1-2,-48 20,59-30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16.5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3685 53,'-1'-1,"1"0,0 0,-1 0,1 0,-1 1,1-1,-1 0,0 0,1 0,-1 0,0 1,1-1,-1 0,0 0,0 1,0-1,0 1,1-1,-1 1,0-1,0 1,0 0,0-1,0 1,-2 0,-33-9,22 7,-34-8,-1 3,0 2,0 2,-77 6,28-2,63 1,-60 12,30-4,0 1,42-6,-1-2,-35 2,39-5,-9 0,-1 1,0 1,-42 9,49-7,0 0,1-2,-1-1,0 0,0-2,0 0,0-2,-39-9,-206-38,250 47,0 2,0 0,0 1,0 1,0 0,0 2,1 0,-1 1,-27 10,-31 5,62-17,-22 6,0-2,0-1,-38-1,55-3,1 1,-34 8,-30 2,-114-14,-73 4,182 9,50-5,-59 1,-6-9,-113 4,149 10,49-8,-1 0,-27 1,-18-5,33 0,-1 0,1 2,-47 10,59-9,-1 0,-30 1,28-4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18.4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3295 0,'-31'2,"-1"1,1 2,0 1,1 1,0 2,-45 18,37-15,-1-1,-43 5,2 0,-81 8,121-18,-43 0,42-4,-40 8,48-6,1-1,-47-2,-21 1,33 10,50-8,-1-1,-27 2,-650-3,340-4,269 3,-96-3,116-10,48 8,0 0,-27-1,-6 5,22 0,-1-1,1-1,-38-9,42 7,-2 0,-41 0,41 4,1-2,-45-8,8 0,43 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34.6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11379 2,'-34'0,"-1"-1,-1 1,1 3,-55 9,47-5,0-2,0-2,0-2,-44-5,-11 2,-928 2,998 1,-54 11,53-7,-52 3,-652-9,706-1,-56-9,55 6,-53-3,-579 9,640 0,1 1,-40 10,11-2,-1-1,23-3,0-2,-43 2,39-5,-51 10,51-6,-50 3,-1107-8,542-1,626 2,-1 1,-35 9,2-1,-1-1,24-3,-56 3,61-7,-45 9,46-6,0-2,-28 2,31-5,-9-1,1 2,-1 1,-41 9,29-4,-1-2,0-2,1-2,-47-5,-9 2,-1367 2,1446-1,0-1,-31-8,-33-2,-61 0,-30-1,145 12,-54-10,53 6,-48-2,-46 9,-93-4,144-10,51 8,-1 0,-30 0,-35 5,-68-2,90-11,48 8,1 0,-29-1,7 4,-264 3,237 10,49-7,-1-2,-27 2,-97-6,-58 2,127 11,51-8,-1 0,-30 1,28-4,-46 10,46-7,-49 4,53-8,-7-1,-1 2,0 1,-46 10,34-5,22-5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43.6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1114 20,'0'-1,"0"0,-1 0,1 0,0 0,-1 0,1 1,0-1,-1 0,1 0,-1 0,0 0,1 1,-1-1,0 0,1 0,-1 1,0-1,0 1,1-1,-1 1,0-1,0 1,0-1,0 1,0 0,0-1,0 1,0 0,0 0,0 0,0 0,0 0,0 0,0 0,0 0,0 0,-1 1,-43 5,39-4,-25 3,-58 1,59-5,0 2,-39 7,43-5,-1-2,-28 1,28-3,1 1,-33 8,-64 23,55-14,-72 12,-6-7,137-22,0-1,0 1,0 0,1 1,-1 0,-13 7,9-1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47.9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7916 15,'0'-1,"0"1,0-1,0 1,0-1,0 0,0 1,0-1,-1 1,1-1,0 1,0-1,0 1,-1-1,1 0,0 1,-1-1,1 1,0 0,-1-1,1 1,-1-1,1 1,-1 0,1-1,-1 1,1 0,-1-1,1 1,-1 0,0-1,-24 2,-24 17,46-16,-42 14,-1-2,0-1,-89 10,127-21,-176 39,75-14,-63 4,99-21,39-5,-54 3,69-7,0 1,-30 7,-35 3,-9 0,68-7,-51 3,-39-10,-89 3,123 11,51-6,-54 2,-527-9,593 0,0-1,-33-8,-32-3,20 12,19 1,1-2,-52-9,-222-48,259 48,33 6,1 1,-39-1,-12 6,36 1,0-2,0-2,-73-13,79 10,0 1,0 1,0 2,-44 4,30 0,-53-6,34-9,48 8,1 1,-29-3,-106 8,-62-4,141-9,51 6,-1 2,-30-2,-88 8,-109-6,184-9,49 8,-1 1,-28-3,-648 5,338 3,-1134-2,1487 1,0-1,0 0,1 0,-1 0,0 0,0 0,0 0,0-1,0 0,1 1,-1-1,0 0,0 0,1 0,-1-1,1 1,-1-1,1 1,0-1,0 0,-1 0,1 0,0 0,1 0,-3-3,-2-10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02T22:30:51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1477 1,'-28'0,"0"1,1 1,-45 10,45-7,0-2,-43 1,43-3,0 1,-42 7,38-4,-1-1,0-1,0-3,-35-2,22 0,-47 4,26 10,48-7,0-2,-27 2,-371-5,404-1,0-1,-1 0,-19-5,24 4,-1 1,1 0,0 0,-1 1,1 0,-1 0,1 1,-1 1,-11 1,5 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CCBA4-D22E-4B8A-A051-696994E55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3A0A3-34DC-4939-9FA4-CCFBF559E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4F03C-FD7D-4837-848F-C649CF8B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F9D8C-895B-47D6-B590-357267DD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A2B50-4999-4922-A148-0265B272E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4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2D92-F1F0-436A-BFAF-EB9BB66D9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BF094-228B-4BE9-953A-6F054ED77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22E7D-1E6B-499F-A1E9-6F4A599D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D0D3E-4A8B-4102-8908-1B729224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23864-4DA6-4B75-BC50-B2CFDBE6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6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DD74-8F7B-4D21-9DBA-7F4374A1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A6558-0E3A-4B2C-8234-0A57BCBEF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2199B-2BC6-4F42-9F68-4E7A3E2C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A6526-0B82-49C9-8607-4AE8A084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E2CC5-5856-4D9D-9748-6B5231AF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0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69C2-946D-4579-9351-901E1B9BF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3655D-4759-4A0A-8570-00D4C1463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4E699-3E65-4515-83C0-5917D46FB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B087B-EC35-48D1-97E0-1805FE950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44BEF-8F00-4EC9-8FF9-FC1DDFDC4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44A16-1623-477C-9D76-697F9DC0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9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18B2-0097-4C56-9B2E-492DF27A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E903F-C264-44EB-8D94-E85883746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FCB4E-CF00-41BC-B7C3-9F63DF56D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28E32-6E69-40D2-90A7-CC346E260D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5C40B-348B-4372-94C2-15E909712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C29EE-71B9-4728-8558-4E356940E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FC310-E6F9-4F97-9D23-5B6C0D6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7A161E-4AB6-4209-898E-725FEF2C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8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FB758-02AB-4C3D-B6AD-45AFF464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F1774-21DB-4C9E-AB00-E872CDE5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8FF6C-98C6-454F-9864-43551C50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D0F0BB-314E-47C4-A26D-3EDD39BBA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2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58EDE-9D54-4E88-AB37-6F3EFB61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149694-764A-4B94-935B-74F5D3EA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4C5AD-B5AF-4604-8B3A-D8AE7ECB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1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8BB8-E253-457A-B054-AF7151478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7214C-89B1-47A4-92F3-820953C14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BB104-636B-4BCF-B80A-F48FA31FA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7944B-EFDF-4CED-94B7-B20C47D0F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18266-E45A-40BB-83D4-1ABDDC63A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975CB-EB88-43A9-8D81-9A216C99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41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4C49-784D-4EF8-9E5F-19195FB39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89F55-05B8-4FB4-9470-100B63FE5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BAF7C-AA4B-4425-B381-94F785A75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1F8AF-4BDB-43A9-BE40-CD3D24FC0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A0860-623B-4EDE-8FF7-8469A95A2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48C33-376F-4BA1-ABA1-1951801E1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E319-E177-42FB-A31C-9CADF7772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32F5A-3A8B-4092-9C7A-E7311E2E5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680AD-B440-4BE3-824F-972009ED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13735-08F0-4E91-8674-B2C37E395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6E166-D301-4C1E-970C-156F9DD44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23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8D83F1-51CC-42E6-83FB-9C920FFE7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90E52-3C15-46E9-A322-AA731F93B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191C7-F629-44B1-A4D5-0E8C3A6A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BAD6C-5AE0-4A0B-8B2C-BD9BDD6C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B67BA-E9D7-4D4C-877B-0EE1D017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1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3CD72-847A-45ED-91CD-C7EBE062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4A880-43A0-445C-80D4-6C4AAB999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3835D-86BA-4C5B-B468-DA4795250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F0C43-51B0-4E4A-8AD3-17F2EF2137E9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B2CD8-D986-4C36-9708-BA3B72DCDC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5EB7E-7E8E-45EF-8879-AB60AE0F4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BED89-6760-41C1-92C9-302BF46AC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6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5.xml"/><Relationship Id="rId18" Type="http://schemas.openxmlformats.org/officeDocument/2006/relationships/image" Target="../media/image10.png"/><Relationship Id="rId3" Type="http://schemas.openxmlformats.org/officeDocument/2006/relationships/package" Target="../embeddings/Microsoft_Excel_Worksheet.xlsx"/><Relationship Id="rId7" Type="http://schemas.openxmlformats.org/officeDocument/2006/relationships/customXml" Target="../ink/ink2.xml"/><Relationship Id="rId12" Type="http://schemas.openxmlformats.org/officeDocument/2006/relationships/image" Target="../media/image7.png"/><Relationship Id="rId17" Type="http://schemas.openxmlformats.org/officeDocument/2006/relationships/customXml" Target="../ink/ink7.xml"/><Relationship Id="rId2" Type="http://schemas.openxmlformats.org/officeDocument/2006/relationships/oleObject" Target="../embeddings/oleObject2.bin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6.png"/><Relationship Id="rId19" Type="http://schemas.openxmlformats.org/officeDocument/2006/relationships/customXml" Target="../ink/ink8.xml"/><Relationship Id="rId4" Type="http://schemas.openxmlformats.org/officeDocument/2006/relationships/image" Target="../media/image3.emf"/><Relationship Id="rId9" Type="http://schemas.openxmlformats.org/officeDocument/2006/relationships/customXml" Target="../ink/ink3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6C57B7-234E-4128-A0C2-5E58F0B0D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428E7C-CF72-4177-B907-662EDCB35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884544" y="2265762"/>
            <a:ext cx="6329167" cy="2547872"/>
            <a:chOff x="-2412483" y="5117355"/>
            <a:chExt cx="4342728" cy="1748210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2C38613-1CC6-42DF-9D5B-1C3CFF915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566174" y="5117355"/>
              <a:ext cx="3496419" cy="1748210"/>
            </a:xfrm>
            <a:prstGeom prst="triangle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FA88567F-0B25-4895-A6DF-304638BE5B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412483" y="6202815"/>
              <a:ext cx="1325500" cy="662750"/>
            </a:xfrm>
            <a:prstGeom prst="triangle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05D821-328A-452E-909B-1E0C923AD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883073" y="-1094168"/>
            <a:ext cx="4864676" cy="3807333"/>
          </a:xfrm>
          <a:custGeom>
            <a:avLst/>
            <a:gdLst>
              <a:gd name="connsiteX0" fmla="*/ 0 w 4864676"/>
              <a:gd name="connsiteY0" fmla="*/ 3191201 h 3807333"/>
              <a:gd name="connsiteX1" fmla="*/ 3191202 w 4864676"/>
              <a:gd name="connsiteY1" fmla="*/ 0 h 3807333"/>
              <a:gd name="connsiteX2" fmla="*/ 4864676 w 4864676"/>
              <a:gd name="connsiteY2" fmla="*/ 1673474 h 3807333"/>
              <a:gd name="connsiteX3" fmla="*/ 4864676 w 4864676"/>
              <a:gd name="connsiteY3" fmla="*/ 3807333 h 3807333"/>
              <a:gd name="connsiteX4" fmla="*/ 0 w 4864676"/>
              <a:gd name="connsiteY4" fmla="*/ 3807333 h 380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676" h="3807333">
                <a:moveTo>
                  <a:pt x="0" y="3191201"/>
                </a:moveTo>
                <a:lnTo>
                  <a:pt x="3191202" y="0"/>
                </a:lnTo>
                <a:lnTo>
                  <a:pt x="4864676" y="1673474"/>
                </a:lnTo>
                <a:lnTo>
                  <a:pt x="4864676" y="3807333"/>
                </a:lnTo>
                <a:lnTo>
                  <a:pt x="0" y="380733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184F62-D6D7-46DA-B93A-D6A3070E4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2" r="9134" b="-1"/>
          <a:stretch/>
        </p:blipFill>
        <p:spPr>
          <a:xfrm>
            <a:off x="7405146" y="3235945"/>
            <a:ext cx="3488329" cy="3488329"/>
          </a:xfrm>
          <a:custGeom>
            <a:avLst/>
            <a:gdLst/>
            <a:ahLst/>
            <a:cxnLst/>
            <a:rect l="l" t="t" r="r" b="b"/>
            <a:pathLst>
              <a:path w="3545572" h="3545572">
                <a:moveTo>
                  <a:pt x="1772786" y="0"/>
                </a:moveTo>
                <a:lnTo>
                  <a:pt x="3545572" y="1772786"/>
                </a:lnTo>
                <a:lnTo>
                  <a:pt x="1772786" y="3545572"/>
                </a:lnTo>
                <a:lnTo>
                  <a:pt x="0" y="1772786"/>
                </a:ln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F218E6-E246-4EBB-BA8D-DB65AB59A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283537" y="3632636"/>
            <a:ext cx="1185708" cy="1185708"/>
          </a:xfrm>
          <a:custGeom>
            <a:avLst/>
            <a:gdLst>
              <a:gd name="connsiteX0" fmla="*/ 0 w 1185708"/>
              <a:gd name="connsiteY0" fmla="*/ 0 h 1185708"/>
              <a:gd name="connsiteX1" fmla="*/ 454971 w 1185708"/>
              <a:gd name="connsiteY1" fmla="*/ 0 h 1185708"/>
              <a:gd name="connsiteX2" fmla="*/ 1185708 w 1185708"/>
              <a:gd name="connsiteY2" fmla="*/ 730737 h 1185708"/>
              <a:gd name="connsiteX3" fmla="*/ 1185708 w 1185708"/>
              <a:gd name="connsiteY3" fmla="*/ 1185708 h 1185708"/>
              <a:gd name="connsiteX4" fmla="*/ 0 w 1185708"/>
              <a:gd name="connsiteY4" fmla="*/ 1185708 h 118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708" h="1185708">
                <a:moveTo>
                  <a:pt x="0" y="0"/>
                </a:moveTo>
                <a:lnTo>
                  <a:pt x="454971" y="0"/>
                </a:lnTo>
                <a:lnTo>
                  <a:pt x="1185708" y="730737"/>
                </a:lnTo>
                <a:lnTo>
                  <a:pt x="1185708" y="1185708"/>
                </a:lnTo>
                <a:lnTo>
                  <a:pt x="0" y="1185708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B9D26D-939B-4838-886B-07E227F3A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303927" y="5624986"/>
            <a:ext cx="989294" cy="98929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0A80B01-7FDA-4264-BAC7-CA797D496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2" y="-723949"/>
            <a:ext cx="5389379" cy="5389379"/>
          </a:xfrm>
          <a:custGeom>
            <a:avLst/>
            <a:gdLst>
              <a:gd name="connsiteX0" fmla="*/ 0 w 5389379"/>
              <a:gd name="connsiteY0" fmla="*/ 2602331 h 5389379"/>
              <a:gd name="connsiteX1" fmla="*/ 2602331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5389379 h 5389379"/>
              <a:gd name="connsiteX4" fmla="*/ 0 w 5389379"/>
              <a:gd name="connsiteY4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9379" h="5389379">
                <a:moveTo>
                  <a:pt x="0" y="2602331"/>
                </a:moveTo>
                <a:lnTo>
                  <a:pt x="2602331" y="0"/>
                </a:lnTo>
                <a:lnTo>
                  <a:pt x="5389379" y="0"/>
                </a:lnTo>
                <a:lnTo>
                  <a:pt x="5389379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49E75B4-6C35-495B-850B-28CDE6E39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4" y="-1424977"/>
            <a:ext cx="6791435" cy="6791435"/>
          </a:xfrm>
          <a:custGeom>
            <a:avLst/>
            <a:gdLst>
              <a:gd name="connsiteX0" fmla="*/ 0 w 6791435"/>
              <a:gd name="connsiteY0" fmla="*/ 4004387 h 6791435"/>
              <a:gd name="connsiteX1" fmla="*/ 81158 w 6791435"/>
              <a:gd name="connsiteY1" fmla="*/ 3923229 h 6791435"/>
              <a:gd name="connsiteX2" fmla="*/ 81158 w 6791435"/>
              <a:gd name="connsiteY2" fmla="*/ 6710277 h 6791435"/>
              <a:gd name="connsiteX3" fmla="*/ 6710277 w 6791435"/>
              <a:gd name="connsiteY3" fmla="*/ 6710277 h 6791435"/>
              <a:gd name="connsiteX4" fmla="*/ 6710277 w 6791435"/>
              <a:gd name="connsiteY4" fmla="*/ 81158 h 6791435"/>
              <a:gd name="connsiteX5" fmla="*/ 3923229 w 6791435"/>
              <a:gd name="connsiteY5" fmla="*/ 81158 h 6791435"/>
              <a:gd name="connsiteX6" fmla="*/ 4004387 w 6791435"/>
              <a:gd name="connsiteY6" fmla="*/ 0 h 6791435"/>
              <a:gd name="connsiteX7" fmla="*/ 6791435 w 6791435"/>
              <a:gd name="connsiteY7" fmla="*/ 0 h 6791435"/>
              <a:gd name="connsiteX8" fmla="*/ 6791435 w 6791435"/>
              <a:gd name="connsiteY8" fmla="*/ 6791435 h 6791435"/>
              <a:gd name="connsiteX9" fmla="*/ 0 w 6791435"/>
              <a:gd name="connsiteY9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91435" h="6791435">
                <a:moveTo>
                  <a:pt x="0" y="4004387"/>
                </a:moveTo>
                <a:lnTo>
                  <a:pt x="81158" y="3923229"/>
                </a:lnTo>
                <a:lnTo>
                  <a:pt x="81158" y="6710277"/>
                </a:lnTo>
                <a:lnTo>
                  <a:pt x="6710277" y="6710277"/>
                </a:lnTo>
                <a:lnTo>
                  <a:pt x="6710277" y="81158"/>
                </a:lnTo>
                <a:lnTo>
                  <a:pt x="3923229" y="81158"/>
                </a:lnTo>
                <a:lnTo>
                  <a:pt x="4004387" y="0"/>
                </a:lnTo>
                <a:lnTo>
                  <a:pt x="6791435" y="0"/>
                </a:lnTo>
                <a:lnTo>
                  <a:pt x="679143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B85001-5E0E-4E14-9E7D-92242CAB3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7021" y="89538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080808"/>
                </a:solidFill>
              </a:rPr>
              <a:t>Yankee Chapter</a:t>
            </a:r>
            <a:br>
              <a:rPr lang="en-US" sz="3600" dirty="0">
                <a:solidFill>
                  <a:srgbClr val="080808"/>
                </a:solidFill>
              </a:rPr>
            </a:br>
            <a:r>
              <a:rPr lang="en-US" sz="3600" dirty="0">
                <a:solidFill>
                  <a:srgbClr val="080808"/>
                </a:solidFill>
              </a:rPr>
              <a:t>2020 Treasurer’s Report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0EB2D58A-B2F2-4B07-9595-4FED1037F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67461" y="5398157"/>
            <a:ext cx="2934814" cy="146740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0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8866E22-CF59-4BF1-A4A6-C6EB0A3669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703282"/>
              </p:ext>
            </p:extLst>
          </p:nvPr>
        </p:nvGraphicFramePr>
        <p:xfrm>
          <a:off x="296009" y="0"/>
          <a:ext cx="526659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43" imgH="7543697" progId="AcroExch.Document.DC">
                  <p:embed/>
                </p:oleObj>
              </mc:Choice>
              <mc:Fallback>
                <p:oleObj name="Acrobat Document" r:id="rId2" imgW="5829243" imgH="754369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6009" y="0"/>
                        <a:ext cx="526659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3018BBF-EF38-436B-BE4A-36DC5DE33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19042"/>
              </p:ext>
            </p:extLst>
          </p:nvPr>
        </p:nvGraphicFramePr>
        <p:xfrm>
          <a:off x="6629400" y="1458219"/>
          <a:ext cx="347296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2961">
                  <a:extLst>
                    <a:ext uri="{9D8B030D-6E8A-4147-A177-3AD203B41FA5}">
                      <a16:colId xmlns:a16="http://schemas.microsoft.com/office/drawing/2014/main" val="3355276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Key Bank Checking $24,582.91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1850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Money Market  $17,787.35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694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Petty Cash $60.00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5984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KK / BB $9643.08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7990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NAHP $350.00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4606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Yankee General $27055.93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4447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Net Income $5005.61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7592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 $42,430.26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21253800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88998D6-8EF7-4EFC-845F-11E39F73DC25}"/>
              </a:ext>
            </a:extLst>
          </p:cNvPr>
          <p:cNvCxnSpPr>
            <a:cxnSpLocks/>
          </p:cNvCxnSpPr>
          <p:nvPr/>
        </p:nvCxnSpPr>
        <p:spPr>
          <a:xfrm>
            <a:off x="4220308" y="1380392"/>
            <a:ext cx="2321169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5E6BF29-2625-4F06-B583-586C2D5849E9}"/>
              </a:ext>
            </a:extLst>
          </p:cNvPr>
          <p:cNvCxnSpPr/>
          <p:nvPr/>
        </p:nvCxnSpPr>
        <p:spPr>
          <a:xfrm>
            <a:off x="4220308" y="1529862"/>
            <a:ext cx="2321169" cy="44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36C6A0-164A-49A0-9D51-2DA82F23D5B1}"/>
              </a:ext>
            </a:extLst>
          </p:cNvPr>
          <p:cNvCxnSpPr/>
          <p:nvPr/>
        </p:nvCxnSpPr>
        <p:spPr>
          <a:xfrm>
            <a:off x="4220308" y="1608992"/>
            <a:ext cx="2409092" cy="773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B049580-5819-4278-ACC5-8B2EBC805305}"/>
              </a:ext>
            </a:extLst>
          </p:cNvPr>
          <p:cNvCxnSpPr/>
          <p:nvPr/>
        </p:nvCxnSpPr>
        <p:spPr>
          <a:xfrm flipV="1">
            <a:off x="4220308" y="2804746"/>
            <a:ext cx="2318240" cy="1397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8278898-C369-4F44-8401-31BB1D797469}"/>
              </a:ext>
            </a:extLst>
          </p:cNvPr>
          <p:cNvCxnSpPr/>
          <p:nvPr/>
        </p:nvCxnSpPr>
        <p:spPr>
          <a:xfrm flipV="1">
            <a:off x="4220308" y="3191608"/>
            <a:ext cx="2318240" cy="1125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F456E1-ED7A-4E46-9F5E-FB669FEF69C9}"/>
              </a:ext>
            </a:extLst>
          </p:cNvPr>
          <p:cNvCxnSpPr/>
          <p:nvPr/>
        </p:nvCxnSpPr>
        <p:spPr>
          <a:xfrm flipV="1">
            <a:off x="4220308" y="3508131"/>
            <a:ext cx="2318240" cy="916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3C67A53-0548-49DF-8987-92A59BF8B9B3}"/>
              </a:ext>
            </a:extLst>
          </p:cNvPr>
          <p:cNvCxnSpPr/>
          <p:nvPr/>
        </p:nvCxnSpPr>
        <p:spPr>
          <a:xfrm flipV="1">
            <a:off x="4220308" y="3877408"/>
            <a:ext cx="2318240" cy="694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598EC9F-A227-40C8-B921-0DE62A956F91}"/>
              </a:ext>
            </a:extLst>
          </p:cNvPr>
          <p:cNvCxnSpPr/>
          <p:nvPr/>
        </p:nvCxnSpPr>
        <p:spPr>
          <a:xfrm flipV="1">
            <a:off x="4220308" y="4317023"/>
            <a:ext cx="2318240" cy="477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85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E014508-E535-42A6-9783-B66ECCB5E6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603404"/>
              </p:ext>
            </p:extLst>
          </p:nvPr>
        </p:nvGraphicFramePr>
        <p:xfrm>
          <a:off x="2032000" y="719138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0" imgH="0" progId="AcroExch.Document.DC">
                  <p:embed/>
                </p:oleObj>
              </mc:Choice>
              <mc:Fallback>
                <p:oleObj name="Acrobat Document" r:id="rId2" imgW="0" imgH="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2032000" y="719138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31F4DA4-EB3F-47BC-8818-3DEC9ADCDA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177806"/>
              </p:ext>
            </p:extLst>
          </p:nvPr>
        </p:nvGraphicFramePr>
        <p:xfrm>
          <a:off x="197528" y="65505"/>
          <a:ext cx="4884420" cy="6765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048443" imgH="9763102" progId="Excel.Sheet.12">
                  <p:embed/>
                </p:oleObj>
              </mc:Choice>
              <mc:Fallback>
                <p:oleObj name="Worksheet" r:id="rId3" imgW="7048443" imgH="976310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528" y="65505"/>
                        <a:ext cx="4884420" cy="6765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 Brace 3">
            <a:extLst>
              <a:ext uri="{FF2B5EF4-FFF2-40B4-BE49-F238E27FC236}">
                <a16:creationId xmlns:a16="http://schemas.microsoft.com/office/drawing/2014/main" id="{78680A30-38AF-452C-B252-1D8C059E1723}"/>
              </a:ext>
            </a:extLst>
          </p:cNvPr>
          <p:cNvSpPr/>
          <p:nvPr/>
        </p:nvSpPr>
        <p:spPr>
          <a:xfrm rot="10800000">
            <a:off x="5081952" y="879230"/>
            <a:ext cx="331177" cy="2198078"/>
          </a:xfrm>
          <a:prstGeom prst="leftBrace">
            <a:avLst>
              <a:gd name="adj1" fmla="val 24527"/>
              <a:gd name="adj2" fmla="val 503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00E97-E06D-4930-ABC9-DC7AADAF57A4}"/>
              </a:ext>
            </a:extLst>
          </p:cNvPr>
          <p:cNvSpPr txBox="1"/>
          <p:nvPr/>
        </p:nvSpPr>
        <p:spPr>
          <a:xfrm>
            <a:off x="5435405" y="1737552"/>
            <a:ext cx="399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Income 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AFF51-7A15-4951-8414-59FE55500D68}"/>
              </a:ext>
            </a:extLst>
          </p:cNvPr>
          <p:cNvSpPr txBox="1"/>
          <p:nvPr/>
        </p:nvSpPr>
        <p:spPr>
          <a:xfrm>
            <a:off x="6326363" y="2176468"/>
            <a:ext cx="399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Income Total $21,869.11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C4B8B087-BB33-47AC-B6EA-78F498508A9F}"/>
              </a:ext>
            </a:extLst>
          </p:cNvPr>
          <p:cNvSpPr/>
          <p:nvPr/>
        </p:nvSpPr>
        <p:spPr>
          <a:xfrm rot="10800000">
            <a:off x="5081949" y="3428998"/>
            <a:ext cx="331177" cy="2962526"/>
          </a:xfrm>
          <a:prstGeom prst="leftBrace">
            <a:avLst>
              <a:gd name="adj1" fmla="val 24527"/>
              <a:gd name="adj2" fmla="val 503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FAC341-588A-49CA-8CAB-FE00BF28C837}"/>
              </a:ext>
            </a:extLst>
          </p:cNvPr>
          <p:cNvSpPr txBox="1"/>
          <p:nvPr/>
        </p:nvSpPr>
        <p:spPr>
          <a:xfrm>
            <a:off x="5488503" y="4730639"/>
            <a:ext cx="399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Expenses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E60FF5-2E57-4666-B865-8AA17526A86A}"/>
              </a:ext>
            </a:extLst>
          </p:cNvPr>
          <p:cNvSpPr txBox="1"/>
          <p:nvPr/>
        </p:nvSpPr>
        <p:spPr>
          <a:xfrm>
            <a:off x="6287475" y="5024929"/>
            <a:ext cx="3139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Expenses Total $16,863.50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3D341C92-D40C-4D0B-8293-009921EB2835}"/>
              </a:ext>
            </a:extLst>
          </p:cNvPr>
          <p:cNvCxnSpPr>
            <a:endCxn id="8" idx="1"/>
          </p:cNvCxnSpPr>
          <p:nvPr/>
        </p:nvCxnSpPr>
        <p:spPr>
          <a:xfrm flipV="1">
            <a:off x="5059680" y="2361134"/>
            <a:ext cx="1266683" cy="8128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B502E62-87E8-4517-BD9B-1475026FDF53}"/>
              </a:ext>
            </a:extLst>
          </p:cNvPr>
          <p:cNvCxnSpPr/>
          <p:nvPr/>
        </p:nvCxnSpPr>
        <p:spPr>
          <a:xfrm>
            <a:off x="5059680" y="6501148"/>
            <a:ext cx="777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6347841F-6EAC-497A-B754-2DE837FC2A8F}"/>
              </a:ext>
            </a:extLst>
          </p:cNvPr>
          <p:cNvCxnSpPr>
            <a:cxnSpLocks/>
            <a:endCxn id="13" idx="1"/>
          </p:cNvCxnSpPr>
          <p:nvPr/>
        </p:nvCxnSpPr>
        <p:spPr>
          <a:xfrm rot="5400000" flipH="1" flipV="1">
            <a:off x="5416759" y="5630437"/>
            <a:ext cx="1291557" cy="44987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D0D5E832-1B2A-4BB1-8B7D-B629166FA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082044"/>
              </p:ext>
            </p:extLst>
          </p:nvPr>
        </p:nvGraphicFramePr>
        <p:xfrm>
          <a:off x="6096001" y="3077308"/>
          <a:ext cx="5799668" cy="13590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190">
                  <a:extLst>
                    <a:ext uri="{9D8B030D-6E8A-4147-A177-3AD203B41FA5}">
                      <a16:colId xmlns:a16="http://schemas.microsoft.com/office/drawing/2014/main" val="3007532409"/>
                    </a:ext>
                  </a:extLst>
                </a:gridCol>
                <a:gridCol w="153190">
                  <a:extLst>
                    <a:ext uri="{9D8B030D-6E8A-4147-A177-3AD203B41FA5}">
                      <a16:colId xmlns:a16="http://schemas.microsoft.com/office/drawing/2014/main" val="1938388791"/>
                    </a:ext>
                  </a:extLst>
                </a:gridCol>
                <a:gridCol w="150797">
                  <a:extLst>
                    <a:ext uri="{9D8B030D-6E8A-4147-A177-3AD203B41FA5}">
                      <a16:colId xmlns:a16="http://schemas.microsoft.com/office/drawing/2014/main" val="2264124052"/>
                    </a:ext>
                  </a:extLst>
                </a:gridCol>
                <a:gridCol w="150797">
                  <a:extLst>
                    <a:ext uri="{9D8B030D-6E8A-4147-A177-3AD203B41FA5}">
                      <a16:colId xmlns:a16="http://schemas.microsoft.com/office/drawing/2014/main" val="2598221933"/>
                    </a:ext>
                  </a:extLst>
                </a:gridCol>
                <a:gridCol w="150797">
                  <a:extLst>
                    <a:ext uri="{9D8B030D-6E8A-4147-A177-3AD203B41FA5}">
                      <a16:colId xmlns:a16="http://schemas.microsoft.com/office/drawing/2014/main" val="2439087426"/>
                    </a:ext>
                  </a:extLst>
                </a:gridCol>
                <a:gridCol w="512569">
                  <a:extLst>
                    <a:ext uri="{9D8B030D-6E8A-4147-A177-3AD203B41FA5}">
                      <a16:colId xmlns:a16="http://schemas.microsoft.com/office/drawing/2014/main" val="3150810623"/>
                    </a:ext>
                  </a:extLst>
                </a:gridCol>
                <a:gridCol w="678836">
                  <a:extLst>
                    <a:ext uri="{9D8B030D-6E8A-4147-A177-3AD203B41FA5}">
                      <a16:colId xmlns:a16="http://schemas.microsoft.com/office/drawing/2014/main" val="1841164923"/>
                    </a:ext>
                  </a:extLst>
                </a:gridCol>
                <a:gridCol w="55795">
                  <a:extLst>
                    <a:ext uri="{9D8B030D-6E8A-4147-A177-3AD203B41FA5}">
                      <a16:colId xmlns:a16="http://schemas.microsoft.com/office/drawing/2014/main" val="3453167925"/>
                    </a:ext>
                  </a:extLst>
                </a:gridCol>
                <a:gridCol w="502152">
                  <a:extLst>
                    <a:ext uri="{9D8B030D-6E8A-4147-A177-3AD203B41FA5}">
                      <a16:colId xmlns:a16="http://schemas.microsoft.com/office/drawing/2014/main" val="3363561946"/>
                    </a:ext>
                  </a:extLst>
                </a:gridCol>
                <a:gridCol w="46496">
                  <a:extLst>
                    <a:ext uri="{9D8B030D-6E8A-4147-A177-3AD203B41FA5}">
                      <a16:colId xmlns:a16="http://schemas.microsoft.com/office/drawing/2014/main" val="41771559"/>
                    </a:ext>
                  </a:extLst>
                </a:gridCol>
                <a:gridCol w="641639">
                  <a:extLst>
                    <a:ext uri="{9D8B030D-6E8A-4147-A177-3AD203B41FA5}">
                      <a16:colId xmlns:a16="http://schemas.microsoft.com/office/drawing/2014/main" val="1124020610"/>
                    </a:ext>
                  </a:extLst>
                </a:gridCol>
                <a:gridCol w="55795">
                  <a:extLst>
                    <a:ext uri="{9D8B030D-6E8A-4147-A177-3AD203B41FA5}">
                      <a16:colId xmlns:a16="http://schemas.microsoft.com/office/drawing/2014/main" val="1457150806"/>
                    </a:ext>
                  </a:extLst>
                </a:gridCol>
                <a:gridCol w="650939">
                  <a:extLst>
                    <a:ext uri="{9D8B030D-6E8A-4147-A177-3AD203B41FA5}">
                      <a16:colId xmlns:a16="http://schemas.microsoft.com/office/drawing/2014/main" val="1458906730"/>
                    </a:ext>
                  </a:extLst>
                </a:gridCol>
                <a:gridCol w="55794">
                  <a:extLst>
                    <a:ext uri="{9D8B030D-6E8A-4147-A177-3AD203B41FA5}">
                      <a16:colId xmlns:a16="http://schemas.microsoft.com/office/drawing/2014/main" val="4091382087"/>
                    </a:ext>
                  </a:extLst>
                </a:gridCol>
                <a:gridCol w="530050">
                  <a:extLst>
                    <a:ext uri="{9D8B030D-6E8A-4147-A177-3AD203B41FA5}">
                      <a16:colId xmlns:a16="http://schemas.microsoft.com/office/drawing/2014/main" val="2384562098"/>
                    </a:ext>
                  </a:extLst>
                </a:gridCol>
                <a:gridCol w="37196">
                  <a:extLst>
                    <a:ext uri="{9D8B030D-6E8A-4147-A177-3AD203B41FA5}">
                      <a16:colId xmlns:a16="http://schemas.microsoft.com/office/drawing/2014/main" val="1997898479"/>
                    </a:ext>
                  </a:extLst>
                </a:gridCol>
                <a:gridCol w="371965">
                  <a:extLst>
                    <a:ext uri="{9D8B030D-6E8A-4147-A177-3AD203B41FA5}">
                      <a16:colId xmlns:a16="http://schemas.microsoft.com/office/drawing/2014/main" val="4218927958"/>
                    </a:ext>
                  </a:extLst>
                </a:gridCol>
                <a:gridCol w="27897">
                  <a:extLst>
                    <a:ext uri="{9D8B030D-6E8A-4147-A177-3AD203B41FA5}">
                      <a16:colId xmlns:a16="http://schemas.microsoft.com/office/drawing/2014/main" val="4122342722"/>
                    </a:ext>
                  </a:extLst>
                </a:gridCol>
                <a:gridCol w="483554">
                  <a:extLst>
                    <a:ext uri="{9D8B030D-6E8A-4147-A177-3AD203B41FA5}">
                      <a16:colId xmlns:a16="http://schemas.microsoft.com/office/drawing/2014/main" val="3007561689"/>
                    </a:ext>
                  </a:extLst>
                </a:gridCol>
                <a:gridCol w="390220">
                  <a:extLst>
                    <a:ext uri="{9D8B030D-6E8A-4147-A177-3AD203B41FA5}">
                      <a16:colId xmlns:a16="http://schemas.microsoft.com/office/drawing/2014/main" val="3204113293"/>
                    </a:ext>
                  </a:extLst>
                </a:gridCol>
              </a:tblGrid>
              <a:tr h="355741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Total Expense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2,611.80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1,935.99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9,196.38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3,042.95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0.00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76.38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16,863.50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185187"/>
                  </a:ext>
                </a:extLst>
              </a:tr>
              <a:tr h="355741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Net Ordinary Income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-311.80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-50.99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2,159.62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561.16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2,031.00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616.62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5,005.61</a:t>
                      </a:r>
                      <a:endParaRPr lang="en-US" sz="800" b="0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13809024"/>
                  </a:ext>
                </a:extLst>
              </a:tr>
              <a:tr h="35574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Net Income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-311.80</a:t>
                      </a:r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-50.99</a:t>
                      </a:r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2,159.62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561.16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2,031.00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616.62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5,005.61</a:t>
                      </a:r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3868515"/>
                  </a:ext>
                </a:extLst>
              </a:tr>
              <a:tr h="291818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32323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6668320"/>
                  </a:ext>
                </a:extLst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D9733D28-16F1-4CB5-B5DC-33CE131FF275}"/>
              </a:ext>
            </a:extLst>
          </p:cNvPr>
          <p:cNvSpPr txBox="1"/>
          <p:nvPr/>
        </p:nvSpPr>
        <p:spPr>
          <a:xfrm>
            <a:off x="7394460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Fall Test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B5FD44-F5BB-4BAE-A78A-6CD07AF888D1}"/>
              </a:ext>
            </a:extLst>
          </p:cNvPr>
          <p:cNvSpPr txBox="1"/>
          <p:nvPr/>
        </p:nvSpPr>
        <p:spPr>
          <a:xfrm>
            <a:off x="8639978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Clinics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F5429F4-3EE9-4AE5-9454-37D3734C6F5B}"/>
              </a:ext>
            </a:extLst>
          </p:cNvPr>
          <p:cNvSpPr txBox="1"/>
          <p:nvPr/>
        </p:nvSpPr>
        <p:spPr>
          <a:xfrm>
            <a:off x="8014610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 Test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10DF7BB-0FAD-406A-B6EF-00B74BCEC630}"/>
              </a:ext>
            </a:extLst>
          </p:cNvPr>
          <p:cNvSpPr txBox="1"/>
          <p:nvPr/>
        </p:nvSpPr>
        <p:spPr>
          <a:xfrm>
            <a:off x="10523995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NAHP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451262A-F273-443C-95B0-06B3502548A3}"/>
              </a:ext>
            </a:extLst>
          </p:cNvPr>
          <p:cNvSpPr txBox="1"/>
          <p:nvPr/>
        </p:nvSpPr>
        <p:spPr>
          <a:xfrm>
            <a:off x="10956357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Totals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C32E97-7715-48F7-9B8B-CD831C47D9FC}"/>
              </a:ext>
            </a:extLst>
          </p:cNvPr>
          <p:cNvSpPr txBox="1"/>
          <p:nvPr/>
        </p:nvSpPr>
        <p:spPr>
          <a:xfrm>
            <a:off x="9322850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General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8A7CAA-F77F-4C88-AB5B-CCFB7AE108C7}"/>
              </a:ext>
            </a:extLst>
          </p:cNvPr>
          <p:cNvSpPr txBox="1"/>
          <p:nvPr/>
        </p:nvSpPr>
        <p:spPr>
          <a:xfrm>
            <a:off x="9912002" y="2837271"/>
            <a:ext cx="67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KK / BB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6FF097B-F161-4965-8859-D3F3873BAA3F}"/>
              </a:ext>
            </a:extLst>
          </p:cNvPr>
          <p:cNvSpPr/>
          <p:nvPr/>
        </p:nvSpPr>
        <p:spPr>
          <a:xfrm>
            <a:off x="197528" y="6391524"/>
            <a:ext cx="5552641" cy="53681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87D63825-9412-4761-9587-DAF2569F44C8}"/>
                  </a:ext>
                </a:extLst>
              </p14:cNvPr>
              <p14:cNvContentPartPr/>
              <p14:nvPr/>
            </p14:nvContentPartPr>
            <p14:xfrm>
              <a:off x="6039997" y="4901580"/>
              <a:ext cx="4463640" cy="174564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87D63825-9412-4761-9587-DAF2569F44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03997" y="4865580"/>
                <a:ext cx="4535280" cy="18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0ECFBB38-06BE-4BB8-80DC-D8DCD6380C87}"/>
                  </a:ext>
                </a:extLst>
              </p14:cNvPr>
              <p14:cNvContentPartPr/>
              <p14:nvPr/>
            </p14:nvContentPartPr>
            <p14:xfrm>
              <a:off x="9521197" y="4905900"/>
              <a:ext cx="457920" cy="39492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0ECFBB38-06BE-4BB8-80DC-D8DCD6380C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85557" y="4869900"/>
                <a:ext cx="52956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423D941-051F-4A9B-80F4-C742F7056E77}"/>
                  </a:ext>
                </a:extLst>
              </p14:cNvPr>
              <p14:cNvContentPartPr/>
              <p14:nvPr/>
            </p14:nvContentPartPr>
            <p14:xfrm>
              <a:off x="7580077" y="2354580"/>
              <a:ext cx="1326600" cy="6372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423D941-051F-4A9B-80F4-C742F7056E7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26077" y="2246580"/>
                <a:ext cx="143424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8A99E760-3C85-4933-AB72-83C48DD2B39B}"/>
                  </a:ext>
                </a:extLst>
              </p14:cNvPr>
              <p14:cNvContentPartPr/>
              <p14:nvPr/>
            </p14:nvContentPartPr>
            <p14:xfrm>
              <a:off x="7869877" y="5178420"/>
              <a:ext cx="1186200" cy="7164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8A99E760-3C85-4933-AB72-83C48DD2B39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16237" y="5070420"/>
                <a:ext cx="129384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0FB45645-B3D7-47A5-A1FA-2FF136DCC882}"/>
                  </a:ext>
                </a:extLst>
              </p14:cNvPr>
              <p14:cNvContentPartPr/>
              <p14:nvPr/>
            </p14:nvContentPartPr>
            <p14:xfrm>
              <a:off x="7632277" y="3999780"/>
              <a:ext cx="4096800" cy="7308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0FB45645-B3D7-47A5-A1FA-2FF136DCC88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78277" y="3892140"/>
                <a:ext cx="420444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0F662878-39BD-4451-91FC-34D488A618D8}"/>
                  </a:ext>
                </a:extLst>
              </p14:cNvPr>
              <p14:cNvContentPartPr/>
              <p14:nvPr/>
            </p14:nvContentPartPr>
            <p14:xfrm>
              <a:off x="4663357" y="3149100"/>
              <a:ext cx="401400" cy="7164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0F662878-39BD-4451-91FC-34D488A618D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09357" y="3041460"/>
                <a:ext cx="50904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5DFDA62E-BBFD-43A5-AFE5-B17D8D468C6F}"/>
                  </a:ext>
                </a:extLst>
              </p14:cNvPr>
              <p14:cNvContentPartPr/>
              <p14:nvPr/>
            </p14:nvContentPartPr>
            <p14:xfrm>
              <a:off x="2249557" y="6676740"/>
              <a:ext cx="2849760" cy="10260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5DFDA62E-BBFD-43A5-AFE5-B17D8D468C6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95917" y="6568740"/>
                <a:ext cx="295740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F5AFB086-43FD-4BE8-9AB9-C43903100E8F}"/>
                  </a:ext>
                </a:extLst>
              </p14:cNvPr>
              <p14:cNvContentPartPr/>
              <p14:nvPr/>
            </p14:nvContentPartPr>
            <p14:xfrm>
              <a:off x="4646797" y="6505740"/>
              <a:ext cx="532080" cy="2736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F5AFB086-43FD-4BE8-9AB9-C43903100E8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593157" y="6398100"/>
                <a:ext cx="639720" cy="24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900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CD4F993-AA9B-4CD3-9CB3-8E7EA039A8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286560"/>
              </p:ext>
            </p:extLst>
          </p:nvPr>
        </p:nvGraphicFramePr>
        <p:xfrm>
          <a:off x="2430780" y="0"/>
          <a:ext cx="888492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762" imgH="5829095" progId="AcroExch.Document.DC">
                  <p:embed/>
                </p:oleObj>
              </mc:Choice>
              <mc:Fallback>
                <p:oleObj name="Acrobat Document" r:id="rId2" imgW="7543762" imgH="582909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0780" y="0"/>
                        <a:ext cx="888492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7801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EA7BE37-0587-46A1-A196-F5D734A600B4}"/>
              </a:ext>
            </a:extLst>
          </p:cNvPr>
          <p:cNvSpPr txBox="1"/>
          <p:nvPr/>
        </p:nvSpPr>
        <p:spPr>
          <a:xfrm>
            <a:off x="8998788" y="334109"/>
            <a:ext cx="3112477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PayPal Home Page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1784288-BEB3-471F-AF51-D382601E7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96" y="1553298"/>
            <a:ext cx="4529992" cy="4858650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1A281E-50F2-497D-9B62-9A23D6BC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84" y="1553298"/>
            <a:ext cx="4549924" cy="4858650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C667DBD2-0058-466A-A6CA-BB21775A2523}"/>
              </a:ext>
            </a:extLst>
          </p:cNvPr>
          <p:cNvSpPr/>
          <p:nvPr/>
        </p:nvSpPr>
        <p:spPr>
          <a:xfrm rot="6747304">
            <a:off x="1834939" y="5877090"/>
            <a:ext cx="580292" cy="720969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8F6C911-8582-43D6-8C5F-A00BD351CB07}"/>
              </a:ext>
            </a:extLst>
          </p:cNvPr>
          <p:cNvSpPr/>
          <p:nvPr/>
        </p:nvSpPr>
        <p:spPr>
          <a:xfrm rot="6747304">
            <a:off x="6249829" y="5877090"/>
            <a:ext cx="580292" cy="720969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723DB73-4736-4F28-9DF9-C2D639B72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179" y="960476"/>
            <a:ext cx="2787694" cy="1692422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02879CE4-061E-4CA6-8483-D2D3AE702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626" y="3387550"/>
            <a:ext cx="2677566" cy="32491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EB19A6-D384-4C4A-B824-2AE6E5DF58B1}"/>
              </a:ext>
            </a:extLst>
          </p:cNvPr>
          <p:cNvSpPr txBox="1"/>
          <p:nvPr/>
        </p:nvSpPr>
        <p:spPr>
          <a:xfrm>
            <a:off x="8998788" y="2909934"/>
            <a:ext cx="3112477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PayPal Recent Activity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1097AC-D79A-4699-A5C0-C76B50ED910F}"/>
              </a:ext>
            </a:extLst>
          </p:cNvPr>
          <p:cNvSpPr txBox="1"/>
          <p:nvPr/>
        </p:nvSpPr>
        <p:spPr>
          <a:xfrm>
            <a:off x="1617784" y="452489"/>
            <a:ext cx="6787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Yankee Chapter Website Links to PayPal</a:t>
            </a:r>
          </a:p>
        </p:txBody>
      </p:sp>
    </p:spTree>
    <p:extLst>
      <p:ext uri="{BB962C8B-B14F-4D97-AF65-F5344CB8AC3E}">
        <p14:creationId xmlns:p14="http://schemas.microsoft.com/office/powerpoint/2010/main" val="145045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rman Shorthaired Pointer Stickers | Redbubble">
            <a:extLst>
              <a:ext uri="{FF2B5EF4-FFF2-40B4-BE49-F238E27FC236}">
                <a16:creationId xmlns:a16="http://schemas.microsoft.com/office/drawing/2014/main" id="{A5C245E7-B1B5-4A64-9DD4-0D75EAE57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" r="9089" b="11278"/>
          <a:stretch/>
        </p:blipFill>
        <p:spPr bwMode="auto">
          <a:xfrm>
            <a:off x="6473364" y="584908"/>
            <a:ext cx="5718636" cy="5509675"/>
          </a:xfrm>
          <a:custGeom>
            <a:avLst/>
            <a:gdLst/>
            <a:ahLst/>
            <a:cxnLst/>
            <a:rect l="l" t="t" r="r" b="b"/>
            <a:pathLst>
              <a:path w="5718636" h="5509675">
                <a:moveTo>
                  <a:pt x="3045815" y="0"/>
                </a:moveTo>
                <a:lnTo>
                  <a:pt x="5718636" y="0"/>
                </a:lnTo>
                <a:lnTo>
                  <a:pt x="5718636" y="5509036"/>
                </a:lnTo>
                <a:lnTo>
                  <a:pt x="5215794" y="5509036"/>
                </a:lnTo>
                <a:lnTo>
                  <a:pt x="5215794" y="5509675"/>
                </a:lnTo>
                <a:lnTo>
                  <a:pt x="0" y="5509675"/>
                </a:lnTo>
                <a:lnTo>
                  <a:pt x="2542974" y="639"/>
                </a:lnTo>
                <a:lnTo>
                  <a:pt x="3045520" y="6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686A3-0531-4908-9B4A-A9FC68E2BFB2}"/>
              </a:ext>
            </a:extLst>
          </p:cNvPr>
          <p:cNvSpPr txBox="1"/>
          <p:nvPr/>
        </p:nvSpPr>
        <p:spPr>
          <a:xfrm>
            <a:off x="647817" y="2311361"/>
            <a:ext cx="5729673" cy="2235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7873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134</TotalTime>
  <Words>106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Adobe Acrobat Document</vt:lpstr>
      <vt:lpstr>Microsoft Excel Worksheet</vt:lpstr>
      <vt:lpstr>Yankee Chapter 2020 Treasurer’s Report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Yankee Chapter 2020 Treasurer’s Report</dc:title>
  <dc:creator>Mike Rinaldi</dc:creator>
  <cp:lastModifiedBy>Mike Rinaldi</cp:lastModifiedBy>
  <cp:revision>3</cp:revision>
  <dcterms:created xsi:type="dcterms:W3CDTF">2021-01-02T22:25:48Z</dcterms:created>
  <dcterms:modified xsi:type="dcterms:W3CDTF">2021-01-03T00:40:32Z</dcterms:modified>
</cp:coreProperties>
</file>